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2" r:id="rId3"/>
    <p:sldId id="266" r:id="rId4"/>
    <p:sldId id="267" r:id="rId5"/>
    <p:sldId id="268" r:id="rId6"/>
    <p:sldId id="269" r:id="rId7"/>
    <p:sldId id="263" r:id="rId8"/>
    <p:sldId id="259" r:id="rId9"/>
    <p:sldId id="257" r:id="rId10"/>
  </p:sldIdLst>
  <p:sldSz cx="9144000" cy="6858000" type="screen4x3"/>
  <p:notesSz cx="7099300" cy="10234613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33" autoAdjust="0"/>
    <p:restoredTop sz="94660" autoAdjust="0"/>
  </p:normalViewPr>
  <p:slideViewPr>
    <p:cSldViewPr snapToGrid="0" showGuides="1">
      <p:cViewPr>
        <p:scale>
          <a:sx n="120" d="100"/>
          <a:sy n="120" d="100"/>
        </p:scale>
        <p:origin x="-756" y="54"/>
      </p:cViewPr>
      <p:guideLst>
        <p:guide orient="horz" pos="4200"/>
        <p:guide pos="687"/>
      </p:guideLst>
    </p:cSldViewPr>
  </p:slideViewPr>
  <p:outlineViewPr>
    <p:cViewPr>
      <p:scale>
        <a:sx n="33" d="100"/>
        <a:sy n="33" d="100"/>
      </p:scale>
      <p:origin x="0" y="24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731"/>
          </a:xfrm>
          <a:prstGeom prst="rect">
            <a:avLst/>
          </a:prstGeom>
        </p:spPr>
        <p:txBody>
          <a:bodyPr vert="horz" lIns="94604" tIns="47302" rIns="94604" bIns="47302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4" cy="511731"/>
          </a:xfrm>
          <a:prstGeom prst="rect">
            <a:avLst/>
          </a:prstGeom>
        </p:spPr>
        <p:txBody>
          <a:bodyPr vert="horz" lIns="94604" tIns="47302" rIns="94604" bIns="47302" rtlCol="0"/>
          <a:lstStyle>
            <a:lvl1pPr algn="r">
              <a:defRPr sz="1200"/>
            </a:lvl1pPr>
          </a:lstStyle>
          <a:p>
            <a:fld id="{7BCEFF80-C7E4-D843-8CD8-886CBE208E59}" type="datetimeFigureOut">
              <a:rPr lang="de-DE" smtClean="0"/>
              <a:pPr/>
              <a:t>30.11.2013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4" cy="511731"/>
          </a:xfrm>
          <a:prstGeom prst="rect">
            <a:avLst/>
          </a:prstGeom>
        </p:spPr>
        <p:txBody>
          <a:bodyPr vert="horz" lIns="94604" tIns="47302" rIns="94604" bIns="47302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4" cy="511731"/>
          </a:xfrm>
          <a:prstGeom prst="rect">
            <a:avLst/>
          </a:prstGeom>
        </p:spPr>
        <p:txBody>
          <a:bodyPr vert="horz" lIns="94604" tIns="47302" rIns="94604" bIns="47302" rtlCol="0" anchor="b"/>
          <a:lstStyle>
            <a:lvl1pPr algn="r">
              <a:defRPr sz="1200"/>
            </a:lvl1pPr>
          </a:lstStyle>
          <a:p>
            <a:fld id="{FC18E2C9-C7B2-2E48-8236-CF6FAB0EB20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619638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731"/>
          </a:xfrm>
          <a:prstGeom prst="rect">
            <a:avLst/>
          </a:prstGeom>
        </p:spPr>
        <p:txBody>
          <a:bodyPr vert="horz" lIns="94604" tIns="47302" rIns="94604" bIns="47302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4" cy="511731"/>
          </a:xfrm>
          <a:prstGeom prst="rect">
            <a:avLst/>
          </a:prstGeom>
        </p:spPr>
        <p:txBody>
          <a:bodyPr vert="horz" lIns="94604" tIns="47302" rIns="94604" bIns="47302" rtlCol="0"/>
          <a:lstStyle>
            <a:lvl1pPr algn="r">
              <a:defRPr sz="1200"/>
            </a:lvl1pPr>
          </a:lstStyle>
          <a:p>
            <a:fld id="{1AAA9B2D-C620-884F-95C6-AF4AFF0C387F}" type="datetimeFigureOut">
              <a:rPr lang="de-DE" smtClean="0"/>
              <a:pPr/>
              <a:t>30.11.2013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04" tIns="47302" rIns="94604" bIns="47302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604" tIns="47302" rIns="94604" bIns="47302" rtlCol="0">
            <a:normAutofit/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4" cy="511731"/>
          </a:xfrm>
          <a:prstGeom prst="rect">
            <a:avLst/>
          </a:prstGeom>
        </p:spPr>
        <p:txBody>
          <a:bodyPr vert="horz" lIns="94604" tIns="47302" rIns="94604" bIns="47302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4" cy="511731"/>
          </a:xfrm>
          <a:prstGeom prst="rect">
            <a:avLst/>
          </a:prstGeom>
        </p:spPr>
        <p:txBody>
          <a:bodyPr vert="horz" lIns="94604" tIns="47302" rIns="94604" bIns="47302" rtlCol="0" anchor="b"/>
          <a:lstStyle>
            <a:lvl1pPr algn="r">
              <a:defRPr sz="1200"/>
            </a:lvl1pPr>
          </a:lstStyle>
          <a:p>
            <a:fld id="{F7A4CD8D-13A5-0340-8FE6-C200E6275D1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3662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1917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1917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1917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1917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96441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dirty="0" err="1" smtClean="0"/>
              <a:t>Click</a:t>
            </a:r>
            <a:r>
              <a:rPr lang="de-DE" dirty="0" smtClean="0"/>
              <a:t> to </a:t>
            </a:r>
            <a:r>
              <a:rPr lang="de-DE" dirty="0" err="1" smtClean="0"/>
              <a:t>edit</a:t>
            </a:r>
            <a:r>
              <a:rPr lang="de-DE" dirty="0" smtClean="0"/>
              <a:t> Master title style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err="1" smtClean="0"/>
              <a:t>Click</a:t>
            </a:r>
            <a:r>
              <a:rPr lang="de-DE" dirty="0" smtClean="0"/>
              <a:t> to </a:t>
            </a:r>
            <a:r>
              <a:rPr lang="de-DE" dirty="0" err="1" smtClean="0"/>
              <a:t>edit</a:t>
            </a:r>
            <a:r>
              <a:rPr lang="de-DE" dirty="0" smtClean="0"/>
              <a:t> Master </a:t>
            </a:r>
            <a:r>
              <a:rPr lang="de-DE" dirty="0" err="1" smtClean="0"/>
              <a:t>subtitle</a:t>
            </a:r>
            <a:r>
              <a:rPr lang="de-DE" dirty="0" smtClean="0"/>
              <a:t> style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26FA-8CFF-6C48-B7FE-23445C37512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26FA-8CFF-6C48-B7FE-23445C37512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26FA-8CFF-6C48-B7FE-23445C37512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26FA-8CFF-6C48-B7FE-23445C37512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26FA-8CFF-6C48-B7FE-23445C37512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26FA-8CFF-6C48-B7FE-23445C37512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26FA-8CFF-6C48-B7FE-23445C37512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26FA-8CFF-6C48-B7FE-23445C37512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26FA-8CFF-6C48-B7FE-23445C37512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26FA-8CFF-6C48-B7FE-23445C37512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26FA-8CFF-6C48-B7FE-23445C37512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pp_innen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-25400" y="0"/>
            <a:ext cx="9169400" cy="689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106680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err="1" smtClean="0"/>
              <a:t>Click</a:t>
            </a:r>
            <a:r>
              <a:rPr lang="de-DE" dirty="0" smtClean="0"/>
              <a:t> to </a:t>
            </a:r>
            <a:r>
              <a:rPr lang="de-DE" dirty="0" err="1" smtClean="0"/>
              <a:t>edit</a:t>
            </a:r>
            <a:r>
              <a:rPr lang="de-DE" dirty="0" smtClean="0"/>
              <a:t> Master title style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2392363"/>
            <a:ext cx="7620000" cy="3856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err="1" smtClean="0"/>
              <a:t>Click</a:t>
            </a:r>
            <a:r>
              <a:rPr lang="de-DE" dirty="0" smtClean="0"/>
              <a:t> to </a:t>
            </a:r>
            <a:r>
              <a:rPr lang="de-DE" dirty="0" err="1" smtClean="0"/>
              <a:t>edit</a:t>
            </a:r>
            <a:r>
              <a:rPr lang="de-DE" dirty="0" smtClean="0"/>
              <a:t> Master text </a:t>
            </a:r>
            <a:r>
              <a:rPr lang="de-DE" dirty="0" err="1" smtClean="0"/>
              <a:t>styles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2"/>
            <a:r>
              <a:rPr lang="de-DE" dirty="0" err="1" smtClean="0"/>
              <a:t>Third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/>
          </a:p>
        </p:txBody>
      </p:sp>
      <p:sp>
        <p:nvSpPr>
          <p:cNvPr id="9" name="Rectangle 7"/>
          <p:cNvSpPr txBox="1">
            <a:spLocks noChangeArrowheads="1"/>
          </p:cNvSpPr>
          <p:nvPr userDrawn="1"/>
        </p:nvSpPr>
        <p:spPr bwMode="auto">
          <a:xfrm>
            <a:off x="66421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www.bma-law.com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60500" y="641160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A9BC0762-7FEC-714E-915C-8DE0EE0F227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001277" y="6457950"/>
            <a:ext cx="4830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Page</a:t>
            </a:r>
            <a:endParaRPr lang="de-DE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ma-law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pp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5400" y="0"/>
            <a:ext cx="9169454" cy="6899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05000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GB" sz="2900" dirty="0" smtClean="0"/>
              <a:t/>
            </a:r>
            <a:br>
              <a:rPr lang="en-GB" sz="2900" dirty="0" smtClean="0"/>
            </a:br>
            <a:r>
              <a:rPr lang="en-GB" sz="2900" dirty="0" smtClean="0"/>
              <a:t>    </a:t>
            </a:r>
            <a:br>
              <a:rPr lang="en-GB" sz="2900" dirty="0" smtClean="0"/>
            </a:br>
            <a:r>
              <a:rPr lang="en-GB" sz="2900" dirty="0" smtClean="0"/>
              <a:t/>
            </a:r>
            <a:br>
              <a:rPr lang="en-GB" sz="2900" dirty="0" smtClean="0"/>
            </a:br>
            <a:r>
              <a:rPr lang="en-GB" sz="2900" dirty="0" smtClean="0"/>
              <a:t/>
            </a:r>
            <a:br>
              <a:rPr lang="en-GB" sz="2900" dirty="0" smtClean="0"/>
            </a:br>
            <a:r>
              <a:rPr lang="en-GB" sz="2900" dirty="0" smtClean="0"/>
              <a:t/>
            </a:r>
            <a:br>
              <a:rPr lang="en-GB" sz="2900" dirty="0" smtClean="0"/>
            </a:br>
            <a:r>
              <a:rPr lang="en-GB" sz="2900" dirty="0" smtClean="0"/>
              <a:t/>
            </a:r>
            <a:br>
              <a:rPr lang="en-GB" sz="2900" dirty="0" smtClean="0"/>
            </a:br>
            <a:r>
              <a:rPr lang="en-GB" sz="2900" dirty="0" smtClean="0"/>
              <a:t/>
            </a:r>
            <a:br>
              <a:rPr lang="en-GB" sz="2900" dirty="0" smtClean="0"/>
            </a:br>
            <a:r>
              <a:rPr lang="en-GB" sz="2900" dirty="0" smtClean="0"/>
              <a:t/>
            </a:r>
            <a:br>
              <a:rPr lang="en-GB" sz="2900" dirty="0" smtClean="0"/>
            </a:br>
            <a:r>
              <a:rPr lang="en-GB" sz="2900" dirty="0" smtClean="0"/>
              <a:t> </a:t>
            </a:r>
            <a:r>
              <a:rPr lang="en-US" sz="4000" b="1" dirty="0" smtClean="0"/>
              <a:t>Cracking the Wall of Silence</a:t>
            </a: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2900" b="1" dirty="0" smtClean="0"/>
              <a:t/>
            </a:r>
            <a:br>
              <a:rPr lang="en-GB" sz="2900" b="1" dirty="0" smtClean="0"/>
            </a:br>
            <a:r>
              <a:rPr lang="en-GB" sz="2900" b="1" dirty="0" smtClean="0"/>
              <a:t/>
            </a:r>
            <a:br>
              <a:rPr lang="en-GB" sz="2900" b="1" dirty="0" smtClean="0"/>
            </a:br>
            <a:r>
              <a:rPr lang="en-GB" sz="2900" b="1" dirty="0"/>
              <a:t/>
            </a:r>
            <a:br>
              <a:rPr lang="en-GB" sz="2900" b="1" dirty="0"/>
            </a:br>
            <a:r>
              <a:rPr lang="en-GB" sz="2700" b="1" dirty="0" err="1" smtClean="0"/>
              <a:t>Dr.</a:t>
            </a:r>
            <a:r>
              <a:rPr lang="en-GB" sz="2700" b="1" dirty="0" smtClean="0"/>
              <a:t> Jürgen Brandstätter</a:t>
            </a:r>
            <a:br>
              <a:rPr lang="en-GB" sz="2700" b="1" dirty="0" smtClean="0"/>
            </a:br>
            <a:r>
              <a:rPr lang="en-GB" sz="2700" b="1" dirty="0" smtClean="0"/>
              <a:t/>
            </a:r>
            <a:br>
              <a:rPr lang="en-GB" sz="2700" b="1" dirty="0" smtClean="0"/>
            </a:br>
            <a:r>
              <a:rPr lang="en-GB" sz="2700" b="1" dirty="0" smtClean="0"/>
              <a:t>European Corporate Counsel Summit 2013</a:t>
            </a:r>
            <a:br>
              <a:rPr lang="en-GB" sz="2700" b="1" dirty="0" smtClean="0"/>
            </a:br>
            <a:r>
              <a:rPr lang="en-GB" sz="2900" dirty="0" smtClean="0"/>
              <a:t/>
            </a:r>
            <a:br>
              <a:rPr lang="en-GB" sz="29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endParaRPr lang="en-GB" dirty="0"/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 bwMode="auto">
          <a:xfrm>
            <a:off x="66421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www.bma-law.com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You have a dream:</a:t>
            </a:r>
            <a:endParaRPr lang="en-GB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An authority investigates your company for</a:t>
            </a:r>
          </a:p>
          <a:p>
            <a:pPr marL="0" indent="0">
              <a:buNone/>
            </a:pPr>
            <a:endParaRPr lang="en-GB" sz="1200" dirty="0" smtClean="0"/>
          </a:p>
          <a:p>
            <a:r>
              <a:rPr lang="en-GB" b="1" dirty="0" smtClean="0"/>
              <a:t>Anti-trust infringement</a:t>
            </a:r>
          </a:p>
          <a:p>
            <a:r>
              <a:rPr lang="en-GB" b="1" dirty="0" smtClean="0"/>
              <a:t>Bid rigging</a:t>
            </a:r>
          </a:p>
          <a:p>
            <a:r>
              <a:rPr lang="en-GB" b="1" dirty="0" smtClean="0"/>
              <a:t>Corruption</a:t>
            </a:r>
          </a:p>
          <a:p>
            <a:r>
              <a:rPr lang="en-GB" b="1" dirty="0" smtClean="0"/>
              <a:t>Tax evasion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 algn="r">
              <a:buNone/>
            </a:pPr>
            <a:r>
              <a:rPr lang="en-GB" b="1" dirty="0" smtClean="0"/>
              <a:t>… and you have no idea why</a:t>
            </a:r>
            <a:endParaRPr lang="en-GB" b="1" dirty="0"/>
          </a:p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26FA-8CFF-6C48-B7FE-23445C37512E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480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How to get information:</a:t>
            </a:r>
            <a:endParaRPr lang="en-GB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4282" y="2392363"/>
            <a:ext cx="8390534" cy="38560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900" dirty="0" smtClean="0"/>
              <a:t>Precedent cases:</a:t>
            </a:r>
          </a:p>
          <a:p>
            <a:pPr marL="0" indent="0">
              <a:buNone/>
            </a:pPr>
            <a:endParaRPr lang="en-GB" sz="2900" dirty="0" smtClean="0"/>
          </a:p>
          <a:p>
            <a:r>
              <a:rPr lang="en-US" dirty="0" smtClean="0"/>
              <a:t>Siemens</a:t>
            </a:r>
          </a:p>
          <a:p>
            <a:r>
              <a:rPr lang="en-US" dirty="0" smtClean="0"/>
              <a:t>MAN</a:t>
            </a:r>
          </a:p>
          <a:p>
            <a:r>
              <a:rPr lang="en-US" dirty="0" err="1" smtClean="0"/>
              <a:t>Ferrostahl</a:t>
            </a:r>
            <a:endParaRPr lang="en-US" dirty="0" smtClean="0"/>
          </a:p>
          <a:p>
            <a:r>
              <a:rPr lang="en-US" dirty="0" err="1" smtClean="0"/>
              <a:t>Thyssen</a:t>
            </a:r>
            <a:r>
              <a:rPr lang="en-US" dirty="0" smtClean="0"/>
              <a:t>-Krupp</a:t>
            </a:r>
          </a:p>
          <a:p>
            <a:pPr marL="0" indent="0" algn="r">
              <a:buNone/>
            </a:pPr>
            <a:r>
              <a:rPr lang="en-US" dirty="0" smtClean="0"/>
              <a:t>…. they set up an Amnesty Program  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26FA-8CFF-6C48-B7FE-23445C37512E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09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Content of the Amnesty Program:</a:t>
            </a:r>
            <a:endParaRPr lang="en-GB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dirty="0" smtClean="0"/>
              <a:t>Usually the </a:t>
            </a:r>
            <a:r>
              <a:rPr lang="en-GB" dirty="0"/>
              <a:t>employer promises </a:t>
            </a:r>
            <a:endParaRPr lang="en-GB" sz="2400" dirty="0" smtClean="0"/>
          </a:p>
          <a:p>
            <a:pPr lvl="0"/>
            <a:endParaRPr lang="de-AT" sz="2000" dirty="0"/>
          </a:p>
          <a:p>
            <a:pPr lvl="0"/>
            <a:r>
              <a:rPr lang="en-GB" dirty="0" smtClean="0"/>
              <a:t>not </a:t>
            </a:r>
            <a:r>
              <a:rPr lang="en-GB" dirty="0"/>
              <a:t>to take action against the employee (be it employment wise or for damages)</a:t>
            </a:r>
            <a:endParaRPr lang="de-AT" dirty="0"/>
          </a:p>
          <a:p>
            <a:pPr lvl="0"/>
            <a:r>
              <a:rPr lang="en-GB" dirty="0"/>
              <a:t>c</a:t>
            </a:r>
            <a:r>
              <a:rPr lang="en-GB" dirty="0" smtClean="0"/>
              <a:t>onfidentiality</a:t>
            </a:r>
            <a:endParaRPr lang="de-AT" dirty="0"/>
          </a:p>
          <a:p>
            <a:pPr lvl="0"/>
            <a:r>
              <a:rPr lang="en-GB" dirty="0"/>
              <a:t>n</a:t>
            </a:r>
            <a:r>
              <a:rPr lang="en-GB" dirty="0" smtClean="0"/>
              <a:t>ot </a:t>
            </a:r>
            <a:r>
              <a:rPr lang="en-GB" dirty="0"/>
              <a:t>to report the employee to the authorities</a:t>
            </a:r>
            <a:endParaRPr lang="de-AT" dirty="0"/>
          </a:p>
          <a:p>
            <a:pPr lvl="0"/>
            <a:r>
              <a:rPr lang="en-GB" dirty="0"/>
              <a:t>i</a:t>
            </a:r>
            <a:r>
              <a:rPr lang="en-GB" dirty="0" smtClean="0"/>
              <a:t>n </a:t>
            </a:r>
            <a:r>
              <a:rPr lang="en-GB" dirty="0"/>
              <a:t>some cases: the coverage of legal costs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26FA-8CFF-6C48-B7FE-23445C37512E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497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Who is included in the program:</a:t>
            </a:r>
            <a:endParaRPr lang="en-GB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2063" y="2582266"/>
            <a:ext cx="8419795" cy="3877055"/>
          </a:xfrm>
        </p:spPr>
        <p:txBody>
          <a:bodyPr>
            <a:noAutofit/>
          </a:bodyPr>
          <a:lstStyle/>
          <a:p>
            <a:pPr lvl="0"/>
            <a:r>
              <a:rPr lang="en-US" sz="2400" dirty="0" smtClean="0"/>
              <a:t>Level of hierarchy</a:t>
            </a:r>
          </a:p>
          <a:p>
            <a:pPr lvl="0"/>
            <a:r>
              <a:rPr lang="en-US" sz="2400" dirty="0" smtClean="0"/>
              <a:t>Who can provide vital information</a:t>
            </a:r>
            <a:endParaRPr lang="de-AT" sz="2400" dirty="0"/>
          </a:p>
          <a:p>
            <a:r>
              <a:rPr lang="en-US" sz="2400" dirty="0"/>
              <a:t>General or specific amnesty</a:t>
            </a:r>
            <a:endParaRPr lang="de-AT" sz="2400" dirty="0"/>
          </a:p>
          <a:p>
            <a:pPr lvl="0"/>
            <a:r>
              <a:rPr lang="de-AT" sz="2400" dirty="0" err="1" smtClean="0"/>
              <a:t>Two</a:t>
            </a:r>
            <a:r>
              <a:rPr lang="de-AT" sz="2400" dirty="0" smtClean="0"/>
              <a:t> </a:t>
            </a:r>
            <a:r>
              <a:rPr lang="de-AT" sz="2400" dirty="0" err="1" smtClean="0"/>
              <a:t>step</a:t>
            </a:r>
            <a:r>
              <a:rPr lang="de-AT" sz="2400" dirty="0" smtClean="0"/>
              <a:t> </a:t>
            </a:r>
            <a:r>
              <a:rPr lang="de-AT" sz="2400" dirty="0" err="1" smtClean="0"/>
              <a:t>approach</a:t>
            </a:r>
            <a:endParaRPr lang="de-AT" sz="2400" dirty="0"/>
          </a:p>
          <a:p>
            <a:pPr lvl="1"/>
            <a:r>
              <a:rPr lang="en-US" sz="2400" dirty="0" smtClean="0"/>
              <a:t>First: general promise of no criminal consequences for anybody who </a:t>
            </a:r>
            <a:r>
              <a:rPr lang="en-US" sz="2400" dirty="0" smtClean="0"/>
              <a:t>provides </a:t>
            </a:r>
            <a:r>
              <a:rPr lang="en-US" sz="2400" dirty="0" smtClean="0"/>
              <a:t>information</a:t>
            </a:r>
          </a:p>
          <a:p>
            <a:pPr lvl="1"/>
            <a:r>
              <a:rPr lang="en-US" sz="2400" dirty="0" smtClean="0"/>
              <a:t>Second: individual agreements with selected employees</a:t>
            </a:r>
          </a:p>
          <a:p>
            <a:pPr marL="457200" lvl="1" indent="0" algn="r">
              <a:buNone/>
            </a:pPr>
            <a:r>
              <a:rPr lang="en-US" sz="2400" dirty="0" smtClean="0"/>
              <a:t>….. until a certain date</a:t>
            </a:r>
            <a:endParaRPr lang="de-AT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26FA-8CFF-6C48-B7FE-23445C37512E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498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Problems: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90600" y="2201875"/>
            <a:ext cx="7620000" cy="40465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de-AT" dirty="0"/>
          </a:p>
          <a:p>
            <a:pPr lvl="0"/>
            <a:endParaRPr lang="de-AT" dirty="0"/>
          </a:p>
          <a:p>
            <a:pPr lvl="0"/>
            <a:r>
              <a:rPr lang="en-US" dirty="0" smtClean="0"/>
              <a:t>Waiver of damage claims</a:t>
            </a:r>
          </a:p>
          <a:p>
            <a:pPr lvl="1"/>
            <a:r>
              <a:rPr lang="en-US" dirty="0" smtClean="0"/>
              <a:t>Business judgment rule</a:t>
            </a:r>
          </a:p>
          <a:p>
            <a:pPr lvl="1"/>
            <a:r>
              <a:rPr lang="en-US" dirty="0" smtClean="0"/>
              <a:t>Breach of duty</a:t>
            </a:r>
            <a:endParaRPr lang="de-AT" dirty="0"/>
          </a:p>
          <a:p>
            <a:pPr lvl="0"/>
            <a:r>
              <a:rPr lang="en-US" dirty="0" smtClean="0"/>
              <a:t>Information of works council</a:t>
            </a:r>
            <a:endParaRPr lang="de-AT" dirty="0"/>
          </a:p>
          <a:p>
            <a:pPr lvl="0"/>
            <a:r>
              <a:rPr lang="en-US" dirty="0" smtClean="0"/>
              <a:t>Promise of confidentiality</a:t>
            </a:r>
            <a:endParaRPr lang="de-AT" dirty="0"/>
          </a:p>
          <a:p>
            <a:pPr lvl="0"/>
            <a:r>
              <a:rPr lang="en-US" dirty="0" smtClean="0"/>
              <a:t>Ad-hoc announcement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26FA-8CFF-6C48-B7FE-23445C37512E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161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Public procurement: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Secure operator status required </a:t>
            </a:r>
            <a:endParaRPr lang="de-AT" dirty="0"/>
          </a:p>
          <a:p>
            <a:pPr lvl="0"/>
            <a:r>
              <a:rPr lang="en-US" dirty="0"/>
              <a:t>Mandatory exclusion in case </a:t>
            </a:r>
            <a:r>
              <a:rPr lang="en-US" dirty="0" smtClean="0"/>
              <a:t>of a conviction for</a:t>
            </a:r>
            <a:endParaRPr lang="en-GB" dirty="0" smtClean="0"/>
          </a:p>
          <a:p>
            <a:pPr lvl="1"/>
            <a:r>
              <a:rPr lang="en-GB" dirty="0" smtClean="0"/>
              <a:t>organized </a:t>
            </a:r>
            <a:r>
              <a:rPr lang="en-GB" dirty="0" smtClean="0"/>
              <a:t>crime</a:t>
            </a:r>
          </a:p>
          <a:p>
            <a:pPr lvl="1"/>
            <a:r>
              <a:rPr lang="en-GB" dirty="0"/>
              <a:t>bribery</a:t>
            </a:r>
          </a:p>
          <a:p>
            <a:pPr lvl="1"/>
            <a:r>
              <a:rPr lang="en-GB" dirty="0" smtClean="0"/>
              <a:t>fraud </a:t>
            </a:r>
            <a:endParaRPr lang="en-GB" dirty="0"/>
          </a:p>
          <a:p>
            <a:pPr lvl="1"/>
            <a:r>
              <a:rPr lang="en-GB" dirty="0"/>
              <a:t>money laundering</a:t>
            </a:r>
          </a:p>
          <a:p>
            <a:pPr lvl="0"/>
            <a:r>
              <a:rPr lang="en-US" dirty="0" smtClean="0"/>
              <a:t>Other offences lead to discretionary exclusion</a:t>
            </a:r>
          </a:p>
          <a:p>
            <a:endParaRPr lang="en-GB" i="1" dirty="0" smtClean="0"/>
          </a:p>
          <a:p>
            <a:pPr marL="457200" lvl="1" indent="0" algn="r">
              <a:buNone/>
            </a:pPr>
            <a:r>
              <a:rPr lang="en-GB" i="1" dirty="0" smtClean="0"/>
              <a:t>… or being barred in the future </a:t>
            </a:r>
          </a:p>
          <a:p>
            <a:pPr marL="457200" lvl="1" indent="0">
              <a:buNone/>
            </a:pPr>
            <a:endParaRPr lang="de-AT" i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26FA-8CFF-6C48-B7FE-23445C37512E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749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Conclusion: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190"/>
            <a:ext cx="7620000" cy="42867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de-AT" dirty="0"/>
          </a:p>
          <a:p>
            <a:pPr lvl="0"/>
            <a:r>
              <a:rPr lang="en-US" dirty="0" smtClean="0"/>
              <a:t>Ethical considerations</a:t>
            </a:r>
            <a:endParaRPr lang="de-AT" dirty="0"/>
          </a:p>
          <a:p>
            <a:pPr lvl="0"/>
            <a:r>
              <a:rPr lang="en-US" dirty="0" smtClean="0"/>
              <a:t>Good business practices</a:t>
            </a:r>
            <a:endParaRPr lang="de-AT" dirty="0"/>
          </a:p>
          <a:p>
            <a:pPr lvl="0"/>
            <a:r>
              <a:rPr lang="en-US" dirty="0" smtClean="0"/>
              <a:t>Call your outside counsel </a:t>
            </a:r>
          </a:p>
          <a:p>
            <a:pPr lvl="0"/>
            <a:endParaRPr lang="en-US" dirty="0"/>
          </a:p>
          <a:p>
            <a:pPr marL="0" lvl="0" indent="0" algn="r">
              <a:buNone/>
            </a:pPr>
            <a:r>
              <a:rPr lang="en-US" dirty="0" smtClean="0"/>
              <a:t>… he is privileged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26FA-8CFF-6C48-B7FE-23445C37512E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392363"/>
            <a:ext cx="7294984" cy="3856038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endParaRPr lang="en-GB" b="1" dirty="0" smtClean="0"/>
          </a:p>
          <a:p>
            <a:pPr algn="ctr">
              <a:buFontTx/>
              <a:buNone/>
            </a:pPr>
            <a:r>
              <a:rPr lang="en-GB" sz="3200" b="1" dirty="0" smtClean="0"/>
              <a:t>Thank you for your attention !</a:t>
            </a:r>
          </a:p>
          <a:p>
            <a:pPr algn="ctr">
              <a:buFontTx/>
              <a:buNone/>
            </a:pPr>
            <a:endParaRPr lang="en-GB" sz="2400" b="1" dirty="0" smtClean="0"/>
          </a:p>
          <a:p>
            <a:pPr algn="ctr">
              <a:buFontTx/>
              <a:buNone/>
            </a:pPr>
            <a:r>
              <a:rPr lang="en-GB" sz="1800" b="1" dirty="0" smtClean="0"/>
              <a:t>For further information please access our website:</a:t>
            </a:r>
          </a:p>
          <a:p>
            <a:pPr algn="ctr">
              <a:buFontTx/>
              <a:buNone/>
            </a:pPr>
            <a:endParaRPr lang="en-GB" b="1" dirty="0" smtClean="0"/>
          </a:p>
          <a:p>
            <a:pPr lvl="1" algn="ctr">
              <a:buNone/>
            </a:pPr>
            <a:r>
              <a:rPr lang="en-GB" sz="2000" dirty="0" smtClean="0">
                <a:hlinkClick r:id="rId3"/>
              </a:rPr>
              <a:t>www.bma-law.com</a:t>
            </a:r>
            <a:endParaRPr lang="en-GB" sz="2000" dirty="0" smtClean="0"/>
          </a:p>
          <a:p>
            <a:pPr lvl="1" algn="ctr">
              <a:buNone/>
            </a:pPr>
            <a:endParaRPr lang="en-GB" dirty="0" smtClean="0"/>
          </a:p>
          <a:p>
            <a:pPr lvl="1">
              <a:buFontTx/>
              <a:buChar char="•"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26FA-8CFF-6C48-B7FE-23445C37512E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Bildschirmpräsentation (4:3)</PresentationFormat>
  <Paragraphs>75</Paragraphs>
  <Slides>9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Office Theme</vt:lpstr>
      <vt:lpstr>             Cracking the Wall of Silence    Dr. Jürgen Brandstätter  European Corporate Counsel Summit 2013   </vt:lpstr>
      <vt:lpstr>You have a dream:</vt:lpstr>
      <vt:lpstr>How to get information:</vt:lpstr>
      <vt:lpstr>Content of the Amnesty Program:</vt:lpstr>
      <vt:lpstr>Who is included in the program:</vt:lpstr>
      <vt:lpstr> Problems: </vt:lpstr>
      <vt:lpstr> Public procurement: </vt:lpstr>
      <vt:lpstr>Conclusion:</vt:lpstr>
      <vt:lpstr>PowerPoint-Präsentation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 *****</dc:creator>
  <cp:lastModifiedBy>Jürgen Brandstätter</cp:lastModifiedBy>
  <cp:revision>99</cp:revision>
  <cp:lastPrinted>2013-11-30T16:24:38Z</cp:lastPrinted>
  <dcterms:created xsi:type="dcterms:W3CDTF">2009-09-22T11:30:56Z</dcterms:created>
  <dcterms:modified xsi:type="dcterms:W3CDTF">2013-11-30T16:25:14Z</dcterms:modified>
</cp:coreProperties>
</file>